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Default Extension="jpeg" ContentType="image/jpeg"/>
  <Default Extension="xml" ContentType="application/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Default Extension="wdp" ContentType="image/vnd.ms-photo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798" r:id="rId1"/>
  </p:sldMasterIdLst>
  <p:sldIdLst>
    <p:sldId id="256" r:id="rId2"/>
    <p:sldId id="257" r:id="rId3"/>
    <p:sldId id="258" r:id="rId4"/>
    <p:sldId id="263" r:id="rId5"/>
    <p:sldId id="259" r:id="rId6"/>
    <p:sldId id="260" r:id="rId7"/>
    <p:sldId id="261" r:id="rId8"/>
    <p:sldId id="262" r:id="rId9"/>
    <p:sldId id="266" r:id="rId10"/>
    <p:sldId id="267" r:id="rId11"/>
    <p:sldId id="265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extLst>
    <p:ext uri="{E76CE94A-603C-4142-B9EB-6D1370010A27}">
      <p14:discardImageEditData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0"/>
    </p:ext>
    <p:ext uri="{D31A062A-798A-4329-ABDD-BBA856620510}">
      <p14:defaultImageDpi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 varScale="1">
        <p:scale>
          <a:sx n="126" d="100"/>
          <a:sy n="126" d="100"/>
        </p:scale>
        <p:origin x="-368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44209-C83F-8542-BEE6-5782A4617941}" type="datetimeFigureOut">
              <a:rPr lang="en-US" smtClean="0"/>
              <a:pPr/>
              <a:t>10/23/11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44209-C83F-8542-BEE6-5782A4617941}" type="datetimeFigureOut">
              <a:rPr lang="en-US" smtClean="0"/>
              <a:pPr/>
              <a:t>10/23/11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9B711-E7C3-494C-84E8-5FEC4FA965A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44209-C83F-8542-BEE6-5782A4617941}" type="datetimeFigureOut">
              <a:rPr lang="en-US" smtClean="0"/>
              <a:pPr/>
              <a:t>10/23/11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9B711-E7C3-494C-84E8-5FEC4FA965A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44209-C83F-8542-BEE6-5782A4617941}" type="datetimeFigureOut">
              <a:rPr lang="en-US" smtClean="0"/>
              <a:pPr/>
              <a:t>10/23/11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9B711-E7C3-494C-84E8-5FEC4FA965A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44209-C83F-8542-BEE6-5782A4617941}" type="datetimeFigureOut">
              <a:rPr lang="en-US" smtClean="0"/>
              <a:pPr/>
              <a:t>10/23/11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9B711-E7C3-494C-84E8-5FEC4FA965A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44209-C83F-8542-BEE6-5782A4617941}" type="datetimeFigureOut">
              <a:rPr lang="en-US" smtClean="0"/>
              <a:pPr/>
              <a:t>10/23/11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9B711-E7C3-494C-84E8-5FEC4FA965A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44209-C83F-8542-BEE6-5782A4617941}" type="datetimeFigureOut">
              <a:rPr lang="en-US" smtClean="0"/>
              <a:pPr/>
              <a:t>10/23/11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9B711-E7C3-494C-84E8-5FEC4FA965A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44209-C83F-8542-BEE6-5782A4617941}" type="datetimeFigureOut">
              <a:rPr lang="en-US" smtClean="0"/>
              <a:pPr/>
              <a:t>10/23/11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9B711-E7C3-494C-84E8-5FEC4FA965A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44209-C83F-8542-BEE6-5782A4617941}" type="datetimeFigureOut">
              <a:rPr lang="en-US" smtClean="0"/>
              <a:pPr/>
              <a:t>10/23/11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9B711-E7C3-494C-84E8-5FEC4FA965A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44209-C83F-8542-BEE6-5782A4617941}" type="datetimeFigureOut">
              <a:rPr lang="en-US" smtClean="0"/>
              <a:pPr/>
              <a:t>10/23/11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9B711-E7C3-494C-84E8-5FEC4FA965A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44209-C83F-8542-BEE6-5782A4617941}" type="datetimeFigureOut">
              <a:rPr lang="en-US" smtClean="0"/>
              <a:pPr/>
              <a:t>10/23/11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89B711-E7C3-494C-84E8-5FEC4FA965A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2A89B711-E7C3-494C-84E8-5FEC4FA965A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C4344209-C83F-8542-BEE6-5782A4617941}" type="datetimeFigureOut">
              <a:rPr lang="en-US" smtClean="0"/>
              <a:pPr/>
              <a:t>10/23/11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9" r:id="rId1"/>
    <p:sldLayoutId id="2147483800" r:id="rId2"/>
    <p:sldLayoutId id="2147483801" r:id="rId3"/>
    <p:sldLayoutId id="2147483802" r:id="rId4"/>
    <p:sldLayoutId id="2147483803" r:id="rId5"/>
    <p:sldLayoutId id="2147483804" r:id="rId6"/>
    <p:sldLayoutId id="2147483805" r:id="rId7"/>
    <p:sldLayoutId id="2147483806" r:id="rId8"/>
    <p:sldLayoutId id="2147483807" r:id="rId9"/>
    <p:sldLayoutId id="2147483808" r:id="rId10"/>
    <p:sldLayoutId id="214748380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hy.ilstu.edu/pte/SAAMEE.pdf" TargetMode="External"/><Relationship Id="rId4" Type="http://schemas.openxmlformats.org/officeDocument/2006/relationships/hyperlink" Target="http://www.phy.ilstu.edu/pte/310content/perspective.html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phy.ilstu.edu/pte/advice.html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Relationship Id="rId3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Tips for Academic </a:t>
            </a:r>
            <a:br>
              <a:rPr lang="en-US" dirty="0" smtClean="0"/>
            </a:br>
            <a:r>
              <a:rPr lang="en-US" dirty="0" smtClean="0"/>
              <a:t>and Personal Success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Dr. Carl J. Wenning</a:t>
            </a:r>
          </a:p>
          <a:p>
            <a:r>
              <a:rPr lang="en-US" dirty="0" smtClean="0"/>
              <a:t>Physics Department</a:t>
            </a:r>
          </a:p>
          <a:p>
            <a:r>
              <a:rPr lang="en-US" dirty="0" smtClean="0"/>
              <a:t>Illinois State University</a:t>
            </a:r>
          </a:p>
          <a:p>
            <a:r>
              <a:rPr lang="en-US" dirty="0" smtClean="0"/>
              <a:t>Normal, Illinois USA</a:t>
            </a:r>
            <a:endParaRPr lang="en-US" dirty="0"/>
          </a:p>
        </p:txBody>
      </p:sp>
      <p:pic>
        <p:nvPicPr>
          <p:cNvPr id="4" name="Picture 3" descr="isu logo.jp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5892195" y="4501848"/>
            <a:ext cx="1955800" cy="1955800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157811063"/>
      </p:ext>
    </p:extLst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c="http://schemas.openxmlformats.org/markup-compatibility/2006" xmlns:mv="urn:schemas-microsoft-com:mac:vml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Thank you Mr. </a:t>
            </a:r>
            <a:r>
              <a:rPr lang="en-US" dirty="0" err="1" smtClean="0"/>
              <a:t>Arif</a:t>
            </a:r>
            <a:r>
              <a:rPr lang="en-US" dirty="0" smtClean="0"/>
              <a:t> </a:t>
            </a:r>
            <a:r>
              <a:rPr lang="en-US" dirty="0" err="1" smtClean="0"/>
              <a:t>Hidayat</a:t>
            </a:r>
            <a:r>
              <a:rPr lang="en-US" dirty="0" smtClean="0"/>
              <a:t>!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ABCs of Success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/>
              <a:t>A</a:t>
            </a:r>
            <a:r>
              <a:rPr lang="en-US" sz="2400" dirty="0" smtClean="0"/>
              <a:t>dvice for physics teacher education majors</a:t>
            </a:r>
          </a:p>
          <a:p>
            <a:pPr lvl="1"/>
            <a:r>
              <a:rPr lang="en-US" dirty="0" smtClean="0">
                <a:hlinkClick r:id="rId2"/>
              </a:rPr>
              <a:t>http://www.phy.ilstu.edu/pte/advice.html</a:t>
            </a:r>
            <a:r>
              <a:rPr lang="en-US" dirty="0" smtClean="0"/>
              <a:t> </a:t>
            </a:r>
          </a:p>
          <a:p>
            <a:r>
              <a:rPr lang="en-US" sz="4000" b="1" dirty="0" smtClean="0"/>
              <a:t>B</a:t>
            </a:r>
            <a:r>
              <a:rPr lang="en-US" sz="2400" dirty="0" smtClean="0"/>
              <a:t>ehavior and it’s relationship to course grades</a:t>
            </a:r>
          </a:p>
          <a:p>
            <a:pPr lvl="1"/>
            <a:r>
              <a:rPr lang="en-US" dirty="0" smtClean="0">
                <a:hlinkClick r:id="rId3"/>
              </a:rPr>
              <a:t>http://www.phy.ilstu.edu/pte/SAAMEE.pdf</a:t>
            </a:r>
            <a:r>
              <a:rPr lang="en-US" dirty="0" smtClean="0"/>
              <a:t> </a:t>
            </a:r>
          </a:p>
          <a:p>
            <a:r>
              <a:rPr lang="en-US" sz="4000" b="1" dirty="0" smtClean="0"/>
              <a:t>C</a:t>
            </a:r>
            <a:r>
              <a:rPr lang="en-US" sz="2400" dirty="0" smtClean="0"/>
              <a:t>hanging perspectives: </a:t>
            </a:r>
            <a:r>
              <a:rPr lang="en-US" sz="2400" dirty="0"/>
              <a:t>S</a:t>
            </a:r>
            <a:r>
              <a:rPr lang="en-US" sz="2400" dirty="0" smtClean="0"/>
              <a:t>tudent to teacher</a:t>
            </a:r>
          </a:p>
          <a:p>
            <a:pPr lvl="1"/>
            <a:r>
              <a:rPr lang="en-US" dirty="0" smtClean="0">
                <a:hlinkClick r:id="rId4"/>
              </a:rPr>
              <a:t>http://www.phy.ilstu.edu/pte/310content/perspective.html</a:t>
            </a:r>
            <a:r>
              <a:rPr lang="en-US" dirty="0" smtClean="0"/>
              <a:t> </a:t>
            </a: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370320742"/>
      </p:ext>
    </p:extLst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c="http://schemas.openxmlformats.org/markup-compatibility/2006" xmlns:mv="urn:schemas-microsoft-com:mac:vml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 Approaches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Academic Success: </a:t>
            </a:r>
          </a:p>
          <a:p>
            <a:pPr lvl="1"/>
            <a:r>
              <a:rPr lang="en-US" sz="2400" dirty="0" smtClean="0"/>
              <a:t>S = A</a:t>
            </a:r>
            <a:r>
              <a:rPr lang="en-US" sz="2400" baseline="-25000" dirty="0" smtClean="0"/>
              <a:t>i</a:t>
            </a:r>
            <a:r>
              <a:rPr lang="en-US" sz="2400" dirty="0" smtClean="0"/>
              <a:t>A</a:t>
            </a:r>
            <a:r>
              <a:rPr lang="en-US" sz="2400" baseline="-25000" dirty="0" smtClean="0"/>
              <a:t>l</a:t>
            </a:r>
            <a:r>
              <a:rPr lang="en-US" sz="2400" dirty="0" smtClean="0"/>
              <a:t>ME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E</a:t>
            </a:r>
            <a:r>
              <a:rPr lang="en-US" sz="2400" baseline="-25000" dirty="0" smtClean="0"/>
              <a:t>2</a:t>
            </a:r>
          </a:p>
          <a:p>
            <a:pPr lvl="1"/>
            <a:r>
              <a:rPr lang="en-US" sz="2400" dirty="0" smtClean="0"/>
              <a:t>Behaviors and their relationship to grades</a:t>
            </a:r>
          </a:p>
          <a:p>
            <a:r>
              <a:rPr lang="en-US" sz="2800" dirty="0" smtClean="0"/>
              <a:t>Personal Success:</a:t>
            </a:r>
          </a:p>
          <a:p>
            <a:pPr lvl="1"/>
            <a:r>
              <a:rPr lang="en-US" sz="2400" dirty="0" smtClean="0"/>
              <a:t>Achievement and goals</a:t>
            </a:r>
          </a:p>
          <a:p>
            <a:pPr lvl="1"/>
            <a:r>
              <a:rPr lang="en-US" sz="2400" dirty="0" smtClean="0"/>
              <a:t>Studying, learning, and time management</a:t>
            </a:r>
          </a:p>
          <a:p>
            <a:pPr lvl="1"/>
            <a:r>
              <a:rPr lang="en-US" sz="2400" dirty="0" smtClean="0"/>
              <a:t>Professional and personal development</a:t>
            </a:r>
          </a:p>
          <a:p>
            <a:pPr lvl="1"/>
            <a:r>
              <a:rPr lang="en-US" sz="2400" dirty="0" smtClean="0"/>
              <a:t>Personal and professional integrity</a:t>
            </a:r>
          </a:p>
          <a:p>
            <a:pPr lvl="1"/>
            <a:endParaRPr lang="en-US" dirty="0" smtClean="0"/>
          </a:p>
          <a:p>
            <a:pPr lvl="1"/>
            <a:endParaRPr lang="en-US" baseline="-25000" dirty="0" smtClean="0"/>
          </a:p>
          <a:p>
            <a:endParaRPr lang="en-US" dirty="0"/>
          </a:p>
          <a:p>
            <a:endParaRPr lang="en-US" dirty="0" smtClean="0"/>
          </a:p>
        </p:txBody>
      </p:sp>
      <p:pic>
        <p:nvPicPr>
          <p:cNvPr id="4" name="Picture 3" descr="CG_Vieyra_pn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5641" y="718170"/>
            <a:ext cx="1403230" cy="1764060"/>
          </a:xfrm>
          <a:prstGeom prst="rect">
            <a:avLst/>
          </a:prstGeom>
          <a:effectLst>
            <a:softEdge rad="76200"/>
          </a:effectLst>
        </p:spPr>
      </p:pic>
      <p:pic>
        <p:nvPicPr>
          <p:cNvPr id="5" name="Picture 4" descr="Feature0080_01x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5641" y="4403216"/>
            <a:ext cx="1488200" cy="1997584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641774161"/>
      </p:ext>
    </p:extLst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c="http://schemas.openxmlformats.org/markup-compatibility/2006" xmlns:mv="urn:schemas-microsoft-com:mac:vml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SAAMEE Method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S = A</a:t>
            </a:r>
            <a:r>
              <a:rPr lang="en-US" sz="2400" baseline="-25000" dirty="0" smtClean="0"/>
              <a:t>i</a:t>
            </a:r>
            <a:r>
              <a:rPr lang="en-US" sz="2400" dirty="0" smtClean="0"/>
              <a:t>A</a:t>
            </a:r>
            <a:r>
              <a:rPr lang="en-US" sz="2400" baseline="-25000" dirty="0" smtClean="0"/>
              <a:t>l</a:t>
            </a:r>
            <a:r>
              <a:rPr lang="en-US" sz="2400" dirty="0" smtClean="0"/>
              <a:t>ME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E</a:t>
            </a:r>
            <a:r>
              <a:rPr lang="en-US" sz="2400" baseline="-25000" dirty="0" smtClean="0"/>
              <a:t>2</a:t>
            </a:r>
          </a:p>
          <a:p>
            <a:pPr lvl="1"/>
            <a:r>
              <a:rPr lang="en-US" dirty="0" smtClean="0"/>
              <a:t>S = success (academic)</a:t>
            </a:r>
          </a:p>
          <a:p>
            <a:pPr lvl="1"/>
            <a:r>
              <a:rPr lang="en-US" dirty="0" smtClean="0"/>
              <a:t>A</a:t>
            </a:r>
            <a:r>
              <a:rPr lang="en-US" baseline="-25000" dirty="0" smtClean="0"/>
              <a:t>i</a:t>
            </a:r>
            <a:r>
              <a:rPr lang="en-US" dirty="0" smtClean="0"/>
              <a:t> = innate ability</a:t>
            </a:r>
          </a:p>
          <a:p>
            <a:pPr lvl="1"/>
            <a:r>
              <a:rPr lang="en-US" dirty="0" smtClean="0"/>
              <a:t>A</a:t>
            </a:r>
            <a:r>
              <a:rPr lang="en-US" baseline="-25000" dirty="0" smtClean="0"/>
              <a:t>l</a:t>
            </a:r>
            <a:r>
              <a:rPr lang="en-US" dirty="0" smtClean="0"/>
              <a:t> = learned ability</a:t>
            </a:r>
          </a:p>
          <a:p>
            <a:pPr lvl="1"/>
            <a:r>
              <a:rPr lang="en-US" dirty="0" smtClean="0"/>
              <a:t>M = motivation</a:t>
            </a:r>
          </a:p>
          <a:p>
            <a:pPr lvl="1"/>
            <a:r>
              <a:rPr lang="en-US" dirty="0" smtClean="0"/>
              <a:t>E</a:t>
            </a:r>
            <a:r>
              <a:rPr lang="en-US" baseline="-25000" dirty="0" smtClean="0"/>
              <a:t>1</a:t>
            </a:r>
            <a:r>
              <a:rPr lang="en-US" dirty="0" smtClean="0"/>
              <a:t> = effort</a:t>
            </a:r>
          </a:p>
          <a:p>
            <a:pPr lvl="1"/>
            <a:r>
              <a:rPr lang="en-US" dirty="0" smtClean="0"/>
              <a:t>E</a:t>
            </a:r>
            <a:r>
              <a:rPr lang="en-US" baseline="-25000" dirty="0" smtClean="0"/>
              <a:t>2</a:t>
            </a:r>
            <a:r>
              <a:rPr lang="en-US" dirty="0" smtClean="0"/>
              <a:t> = environment</a:t>
            </a:r>
          </a:p>
          <a:p>
            <a:endParaRPr lang="en-US" dirty="0"/>
          </a:p>
        </p:txBody>
      </p:sp>
      <p:pic>
        <p:nvPicPr>
          <p:cNvPr id="4" name="Picture 3" descr="corba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3147300" y="3090777"/>
            <a:ext cx="4784468" cy="31588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899702455"/>
      </p:ext>
    </p:extLst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c="http://schemas.openxmlformats.org/markup-compatibility/2006" xmlns:mv="urn:schemas-microsoft-com:mac:vml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Sample Behaviors and Grades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“A” Student:</a:t>
            </a:r>
          </a:p>
          <a:p>
            <a:pPr lvl="1"/>
            <a:r>
              <a:rPr lang="en-US" dirty="0" smtClean="0"/>
              <a:t>Either innately gifted or works very hard</a:t>
            </a:r>
          </a:p>
          <a:p>
            <a:pPr lvl="1"/>
            <a:r>
              <a:rPr lang="en-US" dirty="0" smtClean="0"/>
              <a:t>Highly motivated and puts forth great effort</a:t>
            </a:r>
          </a:p>
          <a:p>
            <a:pPr lvl="1"/>
            <a:r>
              <a:rPr lang="en-US" dirty="0" smtClean="0"/>
              <a:t>Has a good study environment and uses tips and tricks mentioned earlier.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“C” Student:</a:t>
            </a:r>
          </a:p>
          <a:p>
            <a:pPr lvl="1"/>
            <a:r>
              <a:rPr lang="en-US" dirty="0" smtClean="0"/>
              <a:t>Possibly gifted but doesn’t work hard</a:t>
            </a:r>
          </a:p>
          <a:p>
            <a:pPr lvl="1"/>
            <a:r>
              <a:rPr lang="en-US" dirty="0" smtClean="0"/>
              <a:t>Unmotivated and unwilling to work</a:t>
            </a:r>
          </a:p>
          <a:p>
            <a:pPr lvl="1"/>
            <a:r>
              <a:rPr lang="en-US" dirty="0" smtClean="0"/>
              <a:t>Lacks a good study environment and fails to take advantage of the experiences of other.</a:t>
            </a:r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003153803"/>
      </p:ext>
    </p:extLst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c="http://schemas.openxmlformats.org/markup-compatibility/2006" xmlns:mv="urn:schemas-microsoft-com:mac:vml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Personal Success (1)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Achievement and goals:</a:t>
            </a:r>
          </a:p>
          <a:p>
            <a:pPr lvl="1"/>
            <a:r>
              <a:rPr lang="en-US" sz="2400" dirty="0" smtClean="0"/>
              <a:t>Set high standards for yourself</a:t>
            </a:r>
          </a:p>
          <a:p>
            <a:pPr lvl="1"/>
            <a:r>
              <a:rPr lang="en-US" sz="2400" dirty="0" smtClean="0"/>
              <a:t>Remember </a:t>
            </a:r>
            <a:r>
              <a:rPr lang="en-US" sz="2400" dirty="0"/>
              <a:t>that grades </a:t>
            </a:r>
            <a:r>
              <a:rPr lang="en-US" sz="2400" dirty="0" smtClean="0"/>
              <a:t>count</a:t>
            </a:r>
          </a:p>
          <a:p>
            <a:pPr lvl="1"/>
            <a:r>
              <a:rPr lang="en-US" sz="2400" dirty="0"/>
              <a:t>Turn in only your best </a:t>
            </a:r>
            <a:r>
              <a:rPr lang="en-US" sz="2400" dirty="0" smtClean="0"/>
              <a:t>work</a:t>
            </a:r>
          </a:p>
          <a:p>
            <a:pPr lvl="1"/>
            <a:r>
              <a:rPr lang="en-US" sz="2400" dirty="0" smtClean="0"/>
              <a:t>Understand that a good education requires work</a:t>
            </a:r>
          </a:p>
          <a:p>
            <a:pPr lvl="1"/>
            <a:r>
              <a:rPr lang="en-US" sz="2400" dirty="0" smtClean="0"/>
              <a:t>Don’t sacrifice long-term success for short-term gain</a:t>
            </a:r>
          </a:p>
          <a:p>
            <a:pPr lvl="1"/>
            <a:r>
              <a:rPr lang="en-US" sz="2400" dirty="0" smtClean="0"/>
              <a:t>Speak with you instructor if you have difficulties</a:t>
            </a:r>
          </a:p>
          <a:p>
            <a:pPr lvl="1"/>
            <a:r>
              <a:rPr lang="en-US" sz="2400" dirty="0" smtClean="0"/>
              <a:t>Seek out special opportunities</a:t>
            </a:r>
          </a:p>
          <a:p>
            <a:pPr lvl="1"/>
            <a:r>
              <a:rPr lang="en-US" sz="2400" dirty="0" smtClean="0"/>
              <a:t>Honesty is the best policy</a:t>
            </a:r>
          </a:p>
          <a:p>
            <a:pPr lvl="1"/>
            <a:r>
              <a:rPr lang="en-US" sz="2400" dirty="0" smtClean="0"/>
              <a:t>See advice before making important decisions</a:t>
            </a:r>
          </a:p>
          <a:p>
            <a:pPr lvl="1"/>
            <a:endParaRPr lang="en-US" dirty="0" smtClean="0"/>
          </a:p>
        </p:txBody>
      </p:sp>
      <p:pic>
        <p:nvPicPr>
          <p:cNvPr id="6" name="Picture 5" descr="lilik_hasanah.jpg"/>
          <p:cNvPicPr>
            <a:picLocks noChangeAspect="1"/>
          </p:cNvPicPr>
          <p:nvPr/>
        </p:nvPicPr>
        <p:blipFill>
          <a:blip r:embed="rId2">
            <a:lum bright="25000" contrast="22000"/>
          </a:blip>
          <a:stretch>
            <a:fillRect/>
          </a:stretch>
        </p:blipFill>
        <p:spPr>
          <a:xfrm>
            <a:off x="5855788" y="655182"/>
            <a:ext cx="1768435" cy="2652653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982270500"/>
      </p:ext>
    </p:extLst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c="http://schemas.openxmlformats.org/markup-compatibility/2006" xmlns:mv="urn:schemas-microsoft-com:mac:vml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Personal Success 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Studying, learning, and time management:</a:t>
            </a:r>
          </a:p>
          <a:p>
            <a:pPr lvl="1"/>
            <a:r>
              <a:rPr lang="en-US" sz="2400" dirty="0" smtClean="0"/>
              <a:t>Know what it takes to succeed</a:t>
            </a:r>
          </a:p>
          <a:p>
            <a:pPr lvl="1"/>
            <a:r>
              <a:rPr lang="en-US" sz="2400" dirty="0" smtClean="0"/>
              <a:t>Strive to understand</a:t>
            </a:r>
          </a:p>
          <a:p>
            <a:pPr lvl="1"/>
            <a:r>
              <a:rPr lang="en-US" sz="2400" dirty="0" smtClean="0"/>
              <a:t>Avoid procrastination</a:t>
            </a:r>
          </a:p>
          <a:p>
            <a:pPr lvl="1"/>
            <a:r>
              <a:rPr lang="en-US" sz="2400" dirty="0" smtClean="0"/>
              <a:t>Make and use lists</a:t>
            </a:r>
          </a:p>
          <a:p>
            <a:pPr lvl="1"/>
            <a:r>
              <a:rPr lang="en-US" sz="2400" dirty="0" smtClean="0"/>
              <a:t>Use the snowball method</a:t>
            </a:r>
          </a:p>
          <a:p>
            <a:pPr lvl="1"/>
            <a:r>
              <a:rPr lang="en-US" sz="2400" dirty="0" smtClean="0"/>
              <a:t>Persist until the very end</a:t>
            </a:r>
          </a:p>
          <a:p>
            <a:pPr lvl="1"/>
            <a:r>
              <a:rPr lang="en-US" sz="2400" dirty="0" smtClean="0"/>
              <a:t>Don’t ignore personal problems</a:t>
            </a:r>
          </a:p>
          <a:p>
            <a:pPr lvl="1"/>
            <a:r>
              <a:rPr lang="en-US" sz="2400" dirty="0" smtClean="0"/>
              <a:t>Investigate learning and test-taking skills</a:t>
            </a:r>
          </a:p>
          <a:p>
            <a:pPr lvl="1"/>
            <a:r>
              <a:rPr lang="en-US" sz="2400" dirty="0" smtClean="0"/>
              <a:t>Break your large tasks down into small units</a:t>
            </a:r>
          </a:p>
          <a:p>
            <a:pPr lvl="1"/>
            <a:endParaRPr lang="en-US" dirty="0"/>
          </a:p>
        </p:txBody>
      </p:sp>
      <p:pic>
        <p:nvPicPr>
          <p:cNvPr id="4" name="Picture 3" descr="Screen shot 2011-10-22 at 3.09.06 PM.png"/>
          <p:cNvPicPr>
            <a:picLocks noChangeAspect="1"/>
          </p:cNvPicPr>
          <p:nvPr/>
        </p:nvPicPr>
        <p:blipFill>
          <a:blip r:embed="rId2">
            <a:lum bright="17000" contrast="27000"/>
          </a:blip>
          <a:stretch>
            <a:fillRect/>
          </a:stretch>
        </p:blipFill>
        <p:spPr>
          <a:xfrm>
            <a:off x="5731672" y="2139390"/>
            <a:ext cx="2345528" cy="3064240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207538074"/>
      </p:ext>
    </p:extLst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c="http://schemas.openxmlformats.org/markup-compatibility/2006" xmlns:mv="urn:schemas-microsoft-com:mac:vml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Personal Success (3)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Professional development:</a:t>
            </a:r>
          </a:p>
          <a:p>
            <a:pPr lvl="1"/>
            <a:r>
              <a:rPr lang="en-US" sz="2400" dirty="0" smtClean="0"/>
              <a:t>Seek to improve your science content knowledge every day</a:t>
            </a:r>
          </a:p>
          <a:p>
            <a:pPr lvl="1"/>
            <a:r>
              <a:rPr lang="en-US" sz="2400" dirty="0" smtClean="0"/>
              <a:t>Take responsibility for your own actions</a:t>
            </a:r>
          </a:p>
          <a:p>
            <a:pPr lvl="1"/>
            <a:r>
              <a:rPr lang="en-US" sz="2400" dirty="0" smtClean="0"/>
              <a:t>Get to know a wide range of people – faculty, staff, and students</a:t>
            </a:r>
          </a:p>
          <a:p>
            <a:pPr lvl="1"/>
            <a:r>
              <a:rPr lang="en-US" sz="2400" dirty="0" smtClean="0"/>
              <a:t>Choose your friends carefully</a:t>
            </a:r>
          </a:p>
          <a:p>
            <a:pPr lvl="1"/>
            <a:r>
              <a:rPr lang="en-US" sz="2400" dirty="0" smtClean="0"/>
              <a:t>Express your appreciation</a:t>
            </a:r>
          </a:p>
          <a:p>
            <a:pPr lvl="1"/>
            <a:r>
              <a:rPr lang="en-US" sz="2400" dirty="0" smtClean="0"/>
              <a:t>Remember that integrity counts</a:t>
            </a:r>
          </a:p>
          <a:p>
            <a:pPr lvl="1"/>
            <a:endParaRPr lang="en-US" sz="2400" dirty="0"/>
          </a:p>
        </p:txBody>
      </p:sp>
      <p:pic>
        <p:nvPicPr>
          <p:cNvPr id="4" name="Picture 3" descr="Prof. Yaya Kardiawarman.jpg"/>
          <p:cNvPicPr>
            <a:picLocks noChangeAspect="1"/>
          </p:cNvPicPr>
          <p:nvPr/>
        </p:nvPicPr>
        <p:blipFill>
          <a:blip r:embed="rId2"/>
          <a:srcRect l="30993" t="20662" r="40530" b="27020"/>
          <a:stretch>
            <a:fillRect/>
          </a:stretch>
        </p:blipFill>
        <p:spPr>
          <a:xfrm>
            <a:off x="5774912" y="3984036"/>
            <a:ext cx="1753959" cy="2416764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387634427"/>
      </p:ext>
    </p:extLst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c="http://schemas.openxmlformats.org/markup-compatibility/2006" xmlns:mv="urn:schemas-microsoft-com:mac:vml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Personal Success (4)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Personal and professional integrity:</a:t>
            </a:r>
          </a:p>
          <a:p>
            <a:pPr lvl="1"/>
            <a:r>
              <a:rPr lang="en-US" sz="2400" dirty="0" smtClean="0"/>
              <a:t>Form strong personal and professional relationships</a:t>
            </a:r>
          </a:p>
          <a:p>
            <a:pPr lvl="1"/>
            <a:r>
              <a:rPr lang="en-US" sz="2400" dirty="0" smtClean="0"/>
              <a:t>Learn from the successes and failures of others</a:t>
            </a:r>
          </a:p>
          <a:p>
            <a:pPr lvl="1"/>
            <a:r>
              <a:rPr lang="en-US" sz="2400" dirty="0" smtClean="0"/>
              <a:t>Letters of recommendation</a:t>
            </a:r>
          </a:p>
          <a:p>
            <a:r>
              <a:rPr lang="en-US" sz="2600" dirty="0" smtClean="0"/>
              <a:t>Never forget yourself…</a:t>
            </a:r>
            <a:endParaRPr lang="en-US" sz="2600" dirty="0"/>
          </a:p>
        </p:txBody>
      </p:sp>
      <p:pic>
        <p:nvPicPr>
          <p:cNvPr id="5" name="Picture 4" descr="polarities-physical-emotional-intellectual-spiritua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9348" y="3138345"/>
            <a:ext cx="3081019" cy="3081019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843084944"/>
      </p:ext>
    </p:extLst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c="http://schemas.openxmlformats.org/markup-compatibility/2006" xmlns:mv="urn:schemas-microsoft-com:mac:vml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Closing Thoughts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The best students are not always the best teachers</a:t>
            </a:r>
          </a:p>
          <a:p>
            <a:pPr lvl="1"/>
            <a:r>
              <a:rPr lang="en-US" dirty="0" smtClean="0"/>
              <a:t>The story of Donald J.</a:t>
            </a:r>
          </a:p>
          <a:p>
            <a:pPr lvl="1"/>
            <a:r>
              <a:rPr lang="en-US" dirty="0" smtClean="0"/>
              <a:t>The story of Jason R.</a:t>
            </a:r>
          </a:p>
          <a:p>
            <a:pPr lvl="1"/>
            <a:r>
              <a:rPr lang="en-US" dirty="0" smtClean="0"/>
              <a:t>The story of Carl W.</a:t>
            </a:r>
          </a:p>
          <a:p>
            <a:r>
              <a:rPr lang="en-US" dirty="0" smtClean="0"/>
              <a:t>The best teachers are those who… </a:t>
            </a:r>
          </a:p>
          <a:p>
            <a:pPr lvl="1"/>
            <a:r>
              <a:rPr lang="en-US" dirty="0" smtClean="0"/>
              <a:t>care about students</a:t>
            </a:r>
          </a:p>
          <a:p>
            <a:pPr lvl="1"/>
            <a:r>
              <a:rPr lang="en-US" dirty="0" smtClean="0"/>
              <a:t>understand students</a:t>
            </a:r>
          </a:p>
          <a:p>
            <a:pPr lvl="1"/>
            <a:r>
              <a:rPr lang="en-US" dirty="0" smtClean="0"/>
              <a:t>educate the whole student</a:t>
            </a:r>
          </a:p>
          <a:p>
            <a:r>
              <a:rPr lang="en-US" dirty="0" smtClean="0"/>
              <a:t>Education at UPI:</a:t>
            </a:r>
          </a:p>
          <a:p>
            <a:pPr lvl="1"/>
            <a:r>
              <a:rPr lang="en-US" dirty="0" smtClean="0"/>
              <a:t>Physics teaching program</a:t>
            </a:r>
          </a:p>
          <a:p>
            <a:pPr lvl="1"/>
            <a:r>
              <a:rPr lang="en-US" dirty="0" smtClean="0"/>
              <a:t>Physics teacher educators</a:t>
            </a:r>
          </a:p>
          <a:p>
            <a:pPr lvl="1"/>
            <a:r>
              <a:rPr lang="en-US" dirty="0" smtClean="0"/>
              <a:t>Physics teaching majors</a:t>
            </a:r>
          </a:p>
          <a:p>
            <a:pPr lvl="1"/>
            <a:r>
              <a:rPr lang="en-US" dirty="0" smtClean="0"/>
              <a:t>High school students</a:t>
            </a:r>
            <a:endParaRPr lang="en-US" dirty="0"/>
          </a:p>
        </p:txBody>
      </p:sp>
      <p:pic>
        <p:nvPicPr>
          <p:cNvPr id="5" name="Picture 4" descr="Fig2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4777" y="2308259"/>
            <a:ext cx="2786459" cy="3669023"/>
          </a:xfrm>
          <a:prstGeom prst="rect">
            <a:avLst/>
          </a:prstGeom>
          <a:effectLst>
            <a:glow rad="215900">
              <a:schemeClr val="bg2">
                <a:alpha val="75000"/>
              </a:schemeClr>
            </a:glow>
          </a:effec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Adjacency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Adjacency.thmx</Template>
  <TotalTime>131</TotalTime>
  <Words>476</Words>
  <Application>Microsoft Macintosh PowerPoint</Application>
  <PresentationFormat>On-screen Show (4:3)</PresentationFormat>
  <Paragraphs>91</Paragraphs>
  <Slides>11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Adjacency</vt:lpstr>
      <vt:lpstr>Tips for Academic  and Personal Success</vt:lpstr>
      <vt:lpstr>Two Approaches</vt:lpstr>
      <vt:lpstr>The SAAMEE Method</vt:lpstr>
      <vt:lpstr>Sample Behaviors and Grades</vt:lpstr>
      <vt:lpstr>Personal Success (1)</vt:lpstr>
      <vt:lpstr>Personal Success (2)</vt:lpstr>
      <vt:lpstr>Personal Success (3)</vt:lpstr>
      <vt:lpstr>Personal Success (4)</vt:lpstr>
      <vt:lpstr>Closing Thoughts</vt:lpstr>
      <vt:lpstr>Thank you Mr. Arif Hidayat!</vt:lpstr>
      <vt:lpstr>ABCs of Success</vt:lpstr>
    </vt:vector>
  </TitlesOfParts>
  <Company>Personal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Tips for Academic  and Personal Success</dc:title>
  <dc:creator>Carl Wenning</dc:creator>
  <cp:lastModifiedBy>Carl Wenning</cp:lastModifiedBy>
  <cp:revision>24</cp:revision>
  <dcterms:created xsi:type="dcterms:W3CDTF">2011-10-23T18:56:13Z</dcterms:created>
  <dcterms:modified xsi:type="dcterms:W3CDTF">2011-10-23T18:56:42Z</dcterms:modified>
</cp:coreProperties>
</file>